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slide" Target="slides/slide6.xml"/><Relationship Id="rId22" Type="http://schemas.openxmlformats.org/officeDocument/2006/relationships/font" Target="fonts/Roboto-boldItalic.fntdata"/><Relationship Id="rId10" Type="http://schemas.openxmlformats.org/officeDocument/2006/relationships/slide" Target="slides/slide5.xml"/><Relationship Id="rId21"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bedcb14315_0_1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bedcb14315_0_1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Play Video - 30 secs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bfcc5b6b80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bfcc5b6b80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rPr lang="en" sz="1050">
                <a:solidFill>
                  <a:srgbClr val="2A3990"/>
                </a:solidFill>
                <a:highlight>
                  <a:schemeClr val="lt1"/>
                </a:highlight>
                <a:latin typeface="Georgia"/>
                <a:ea typeface="Georgia"/>
                <a:cs typeface="Georgia"/>
                <a:sym typeface="Georgia"/>
              </a:rPr>
              <a:t>Matheus - 30 secs</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rPr lang="en" sz="1050">
                <a:solidFill>
                  <a:srgbClr val="2A3990"/>
                </a:solidFill>
                <a:highlight>
                  <a:schemeClr val="lt1"/>
                </a:highlight>
                <a:latin typeface="Georgia"/>
                <a:ea typeface="Georgia"/>
                <a:cs typeface="Georgia"/>
                <a:sym typeface="Georgia"/>
              </a:rPr>
              <a:t>The Census Bureau  published its 2020 California state population estimates, which indicate that the state that has led growth in the United States for the last 170 years lost 70,000 residents last year.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rPr lang="en" sz="1050">
                <a:solidFill>
                  <a:srgbClr val="2A3990"/>
                </a:solidFill>
                <a:highlight>
                  <a:schemeClr val="lt1"/>
                </a:highlight>
                <a:latin typeface="Georgia"/>
                <a:ea typeface="Georgia"/>
                <a:cs typeface="Georgia"/>
                <a:sym typeface="Georgia"/>
              </a:rPr>
              <a:t>For the first five years of the decade, California had gained 300,000 residents, with a total gain over the period of 1.6 million. Since 2015, California’s population gain plummeted, reaching virtually zero in 2019 and the loss in 2020 (Figure 1). At the same time, the Census Bureau restated California’s 2018 to 2019 population change, which had been shown as a gain of 51,000 last year to a gain of only 147.</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050">
              <a:solidFill>
                <a:srgbClr val="2A3990"/>
              </a:solidFill>
              <a:highlight>
                <a:schemeClr val="lt1"/>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n" sz="1050">
                <a:solidFill>
                  <a:srgbClr val="2A3990"/>
                </a:solidFill>
                <a:highlight>
                  <a:schemeClr val="lt1"/>
                </a:highlight>
                <a:latin typeface="Georgia"/>
                <a:ea typeface="Georgia"/>
                <a:cs typeface="Georgia"/>
                <a:sym typeface="Georgia"/>
              </a:rPr>
              <a:t>Transition to Samuel</a:t>
            </a:r>
            <a:endParaRPr sz="1050">
              <a:solidFill>
                <a:srgbClr val="2A3990"/>
              </a:solidFill>
              <a:highlight>
                <a:schemeClr val="lt1"/>
              </a:highlight>
              <a:latin typeface="Georgia"/>
              <a:ea typeface="Georgia"/>
              <a:cs typeface="Georgia"/>
              <a:sym typeface="Georgia"/>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bedcb14315_0_2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bedcb14315_0_2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Demonstrate app usage with </a:t>
            </a:r>
            <a:r>
              <a:rPr b="1" lang="en"/>
              <a:t>predetermined</a:t>
            </a:r>
            <a:r>
              <a:rPr b="1" lang="en"/>
              <a:t> inputs. - Samual - 1 Minute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Transition to Aruna - </a:t>
            </a:r>
            <a:endParaRPr b="1"/>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bfcc5b6b80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bfcc5b6b80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Demonstrate app usage with predetermined inputs. - Aruna - 1 Minute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bedcb14315_0_2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bedcb14315_0_2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Edgar - 30 secs </a:t>
            </a:r>
            <a:endParaRPr b="1"/>
          </a:p>
          <a:p>
            <a:pPr indent="0" lvl="0" marL="0" rtl="0" algn="l">
              <a:lnSpc>
                <a:spcPct val="115000"/>
              </a:lnSpc>
              <a:spcBef>
                <a:spcPts val="0"/>
              </a:spcBef>
              <a:spcAft>
                <a:spcPts val="0"/>
              </a:spcAft>
              <a:buNone/>
            </a:pPr>
            <a:r>
              <a:t/>
            </a:r>
            <a:endParaRPr b="1"/>
          </a:p>
          <a:p>
            <a:pPr indent="0" lvl="0" marL="0" rtl="0" algn="l">
              <a:lnSpc>
                <a:spcPct val="115000"/>
              </a:lnSpc>
              <a:spcBef>
                <a:spcPts val="0"/>
              </a:spcBef>
              <a:spcAft>
                <a:spcPts val="0"/>
              </a:spcAft>
              <a:buClr>
                <a:schemeClr val="dk1"/>
              </a:buClr>
              <a:buSzPts val="1100"/>
              <a:buFont typeface="Arial"/>
              <a:buNone/>
            </a:pPr>
            <a:r>
              <a:rPr lang="en"/>
              <a:t>As you can see, our analysis is unique and our business model has huge potential for growth. In order to expand and release our Premium Version, we are asking for you to be a part of this journey. </a:t>
            </a:r>
            <a:r>
              <a:rPr lang="en"/>
              <a:t>Knowledge is </a:t>
            </a:r>
            <a:r>
              <a:rPr i="1" lang="en"/>
              <a:t>key. </a:t>
            </a:r>
            <a:r>
              <a:rPr lang="en"/>
              <a:t>Which is why we are seeking a $250,000 (or 5 bitcoins) investment for 10% stake in our company, allowing us to give our customers the key to investing in real estate, or the key to their next home. </a:t>
            </a:r>
            <a:r>
              <a:rPr lang="en"/>
              <a:t>With your investment, we will be able to hire a data scientist and a software developer in order to bring this product to life. We will then go out to market with a business development officer in order to create our marketplace presence and advertise our business. Our goal is to bring real estate investing awareness to the people. </a:t>
            </a:r>
            <a:endParaRPr/>
          </a:p>
          <a:p>
            <a:pPr indent="0" lvl="0" marL="0" rtl="0" algn="l">
              <a:lnSpc>
                <a:spcPct val="115000"/>
              </a:lnSpc>
              <a:spcBef>
                <a:spcPts val="0"/>
              </a:spcBef>
              <a:spcAft>
                <a:spcPts val="0"/>
              </a:spcAft>
              <a:buClr>
                <a:schemeClr val="dk1"/>
              </a:buClr>
              <a:buSzPts val="1100"/>
              <a:buFont typeface="Arial"/>
              <a:buNone/>
            </a:pPr>
            <a:r>
              <a:t/>
            </a:r>
            <a:endParaRPr b="1"/>
          </a:p>
          <a:p>
            <a:pPr indent="0" lvl="0" marL="0" rtl="0" algn="l">
              <a:lnSpc>
                <a:spcPct val="115000"/>
              </a:lnSpc>
              <a:spcBef>
                <a:spcPts val="0"/>
              </a:spcBef>
              <a:spcAft>
                <a:spcPts val="0"/>
              </a:spcAft>
              <a:buClr>
                <a:schemeClr val="dk1"/>
              </a:buClr>
              <a:buSzPts val="1100"/>
              <a:buFont typeface="Arial"/>
              <a:buNone/>
            </a:pPr>
            <a:r>
              <a:rPr b="1" lang="en"/>
              <a:t>There’s a lot of investors in here, but are you a different animal, and the same beast?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Intro - Edgar - 1 minute</a:t>
            </a:r>
            <a:endParaRPr b="1"/>
          </a:p>
          <a:p>
            <a:pPr indent="0" lvl="0" marL="0" rtl="0" algn="l">
              <a:spcBef>
                <a:spcPts val="0"/>
              </a:spcBef>
              <a:spcAft>
                <a:spcPts val="0"/>
              </a:spcAft>
              <a:buNone/>
            </a:pPr>
            <a:r>
              <a:t/>
            </a:r>
            <a:endParaRPr b="1"/>
          </a:p>
          <a:p>
            <a:pPr indent="0" lvl="0" marL="0" rtl="0" algn="l">
              <a:spcBef>
                <a:spcPts val="0"/>
              </a:spcBef>
              <a:spcAft>
                <a:spcPts val="0"/>
              </a:spcAft>
              <a:buNone/>
            </a:pPr>
            <a:r>
              <a:rPr lang="en"/>
              <a:t>Good Evening Everyone! </a:t>
            </a:r>
            <a:endParaRPr/>
          </a:p>
          <a:p>
            <a:pPr indent="0" lvl="0" marL="0" rtl="0" algn="l">
              <a:spcBef>
                <a:spcPts val="0"/>
              </a:spcBef>
              <a:spcAft>
                <a:spcPts val="0"/>
              </a:spcAft>
              <a:buNone/>
            </a:pPr>
            <a:r>
              <a:rPr lang="en"/>
              <a:t>We are </a:t>
            </a:r>
            <a:r>
              <a:rPr lang="en">
                <a:solidFill>
                  <a:schemeClr val="dk1"/>
                </a:solidFill>
              </a:rPr>
              <a:t>SAME, a PropTech startup disrupting the way real estate investing is done. The world that we live in is changing, and with change comes great </a:t>
            </a:r>
            <a:r>
              <a:rPr lang="en">
                <a:solidFill>
                  <a:schemeClr val="dk1"/>
                </a:solidFill>
              </a:rPr>
              <a:t>responsibility</a:t>
            </a:r>
            <a:r>
              <a:rPr lang="en">
                <a:solidFill>
                  <a:schemeClr val="dk1"/>
                </a:solidFill>
              </a:rPr>
              <a:t>. Responsibility that requires innovation, which is the core of our business model. Aside from SAME being the initials of our founders, we Steadily Analyze Market Environments, that’s what we do, and do that through various data points and technology. To stand out from our competition, we’re able to make recommendations to our users based on their lifestyle and their financial goals. It’s what makes us a </a:t>
            </a:r>
            <a:r>
              <a:rPr b="1" lang="en"/>
              <a:t>different animal, and the same beast. </a:t>
            </a:r>
            <a:endParaRPr b="1"/>
          </a:p>
          <a:p>
            <a:pPr indent="0" lvl="0" marL="0" rtl="0" algn="l">
              <a:spcBef>
                <a:spcPts val="0"/>
              </a:spcBef>
              <a:spcAft>
                <a:spcPts val="0"/>
              </a:spcAft>
              <a:buNone/>
            </a:pPr>
            <a:r>
              <a:t/>
            </a:r>
            <a:endParaRPr b="1"/>
          </a:p>
          <a:p>
            <a:pPr indent="0" lvl="0" marL="0" rtl="0" algn="l">
              <a:lnSpc>
                <a:spcPct val="115000"/>
              </a:lnSpc>
              <a:spcBef>
                <a:spcPts val="0"/>
              </a:spcBef>
              <a:spcAft>
                <a:spcPts val="0"/>
              </a:spcAft>
              <a:buClr>
                <a:schemeClr val="dk1"/>
              </a:buClr>
              <a:buSzPts val="1100"/>
              <a:buFont typeface="Arial"/>
              <a:buNone/>
            </a:pPr>
            <a:r>
              <a:rPr b="1" lang="en"/>
              <a:t>Concept/Motivation </a:t>
            </a:r>
            <a:endParaRPr b="1"/>
          </a:p>
          <a:p>
            <a:pPr indent="0" lvl="0" marL="0" rtl="0" algn="l">
              <a:lnSpc>
                <a:spcPct val="115000"/>
              </a:lnSpc>
              <a:spcBef>
                <a:spcPts val="0"/>
              </a:spcBef>
              <a:spcAft>
                <a:spcPts val="0"/>
              </a:spcAft>
              <a:buNone/>
            </a:pPr>
            <a:r>
              <a:rPr lang="en"/>
              <a:t>The pandemic has had an unprecedented impact on the choices we make as individuals, specifically financial choices. Recent events with Gamestop and Robinhood are a great example of that. We’ve transitioned into an information era, so our motivation is to leverage our data-driven business model to educate our users, by providing them the research and analysis needed to decide whether they should buy, sell, or rent out a property.</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Transition statement - </a:t>
            </a:r>
            <a:r>
              <a:rPr lang="en"/>
              <a:t>With that being said, I’ll introduce Aruna so she can discuss our user story and our market approach.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bedcb14315_0_20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bedcb14315_0_20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t>User Story - Aruna - 45 secs</a:t>
            </a:r>
            <a:endParaRPr b="1"/>
          </a:p>
          <a:p>
            <a:pPr indent="0" lvl="0" marL="0" rtl="0" algn="l">
              <a:lnSpc>
                <a:spcPct val="115000"/>
              </a:lnSpc>
              <a:spcBef>
                <a:spcPts val="0"/>
              </a:spcBef>
              <a:spcAft>
                <a:spcPts val="0"/>
              </a:spcAft>
              <a:buClr>
                <a:schemeClr val="dk1"/>
              </a:buClr>
              <a:buSzPts val="1100"/>
              <a:buFont typeface="Arial"/>
              <a:buNone/>
            </a:pPr>
            <a:r>
              <a:t/>
            </a:r>
            <a:endParaRPr b="1"/>
          </a:p>
          <a:p>
            <a:pPr indent="0" lvl="0" marL="0" rtl="0" algn="l">
              <a:lnSpc>
                <a:spcPct val="115000"/>
              </a:lnSpc>
              <a:spcBef>
                <a:spcPts val="0"/>
              </a:spcBef>
              <a:spcAft>
                <a:spcPts val="0"/>
              </a:spcAft>
              <a:buClr>
                <a:schemeClr val="dk1"/>
              </a:buClr>
              <a:buSzPts val="1100"/>
              <a:buFont typeface="Arial"/>
              <a:buNone/>
            </a:pPr>
            <a:r>
              <a:rPr lang="en"/>
              <a:t>As a user, let’s say that my lease is up and my company has gone fully remote, giving me the flexibility to move anywhere in California. I’ve always lived in San Francisco, so I’m not aware of what other cities have to offer. I’d like to find the city that best fits my lifestyle but also makes the most financial sense for me. </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That’s what our app does, we first analyze our user’s lifestyle, we want to be intentional with our recommendation and ensure that they invest in a city that they’re happy to live in. We then analyze our user’s financial goals, we want to make sure that makes financial sense for them. Depending on timing, pricing, and supply and demand, we will make the recommendation of which city is the best for them to invest in.   </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b="1" lang="en"/>
              <a:t>Transition statement</a:t>
            </a:r>
            <a:r>
              <a:rPr lang="en"/>
              <a:t> - So well speaking of protype I would handover to Mathew, who will talk about technologies we have used to develop this prototype.</a:t>
            </a:r>
            <a:endParaRPr b="1"/>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edcb14315_0_2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edcb14315_0_2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Technologies &amp; Data Used - Matheus - 45 secs</a:t>
            </a:r>
            <a:endParaRPr b="1"/>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In order to make our recommendations, you see the various technologies that we use to ensure we have a quality application, such as Pandas to clean and format our dataset, Jupyter Notebook to describe the data exploration process, PyViz and MapBox for visualizations, as well as Flask, which is a new library that we learned from creating this project.  In order to obtain our data, we leveraged Realtor API, US Census API, California API, and Covid data</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a:t>Through these API’s, we were able to obtain various information, such as number of properties sold in the last year, number of properties currently on the market, average current rent per city, average population, average COVID cases, average income, amongst other factors. </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b="1" lang="en"/>
              <a:t>Transition Statement</a:t>
            </a:r>
            <a:r>
              <a:rPr lang="en"/>
              <a:t> - Now, I’d like to introduce Samual, who can talk to us about how we leveraged this technology to create our free app version.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bedcb14315_0_2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bedcb14315_0_2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t>Free App Version - Samual - 1 minute </a:t>
            </a:r>
            <a:endParaRPr b="1"/>
          </a:p>
          <a:p>
            <a:pPr indent="0" lvl="0" marL="0" rtl="0" algn="l">
              <a:lnSpc>
                <a:spcPct val="115000"/>
              </a:lnSpc>
              <a:spcBef>
                <a:spcPts val="0"/>
              </a:spcBef>
              <a:spcAft>
                <a:spcPts val="0"/>
              </a:spcAft>
              <a:buClr>
                <a:schemeClr val="dk1"/>
              </a:buClr>
              <a:buSzPts val="1100"/>
              <a:buFont typeface="Arial"/>
              <a:buNone/>
            </a:pPr>
            <a:r>
              <a:t/>
            </a:r>
            <a:endParaRPr b="1">
              <a:solidFill>
                <a:srgbClr val="1C4587"/>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Our current version, allows our users to decide on the city that best fits their lifestyle and investment needs. Users will be able to determine which cities are currently experiencing a buyer’s market, a seller’s market, and which cities would be best if they’d like to rent out their home. This allows us the ability to provide general trends within top cities in California. The markets are determined by the following:.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i="1" lang="en">
                <a:solidFill>
                  <a:schemeClr val="dk1"/>
                </a:solidFill>
              </a:rPr>
              <a:t>Buyer’s Market - Should you buy? </a:t>
            </a:r>
            <a:endParaRPr b="1" i="1">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When supply exceeds demand. There are less buyers, but a lot of inventory. Homes are not selling and sellers are pushing prices down to get rid of the property. </a:t>
            </a:r>
            <a:endParaRPr i="1">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i="1" lang="en">
                <a:solidFill>
                  <a:schemeClr val="dk1"/>
                </a:solidFill>
              </a:rPr>
              <a:t>Monthly Cash Flow Generator - Should you buy to rent?</a:t>
            </a:r>
            <a:endParaRPr b="1" i="1">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is where most of our users will look to analyze their investment, and where we provide analysis of the average rent income they can expect to receive from their property, depending on the city.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i="1" lang="en">
                <a:solidFill>
                  <a:schemeClr val="dk1"/>
                </a:solidFill>
              </a:rPr>
              <a:t>Seller’s Market </a:t>
            </a:r>
            <a:r>
              <a:rPr b="1" lang="en">
                <a:solidFill>
                  <a:schemeClr val="dk1"/>
                </a:solidFill>
              </a:rPr>
              <a:t>- Should you sell your home? </a:t>
            </a:r>
            <a:endParaRPr b="1">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When demand exceeds supply. There are many interested buyers, but low inventory. Homes are selling fast and buyers are competing with each other, pushing the property prices up. </a:t>
            </a:r>
            <a:endParaRPr i="1">
              <a:solidFill>
                <a:schemeClr val="dk1"/>
              </a:solidFill>
            </a:endParaRPr>
          </a:p>
          <a:p>
            <a:pPr indent="0" lvl="0" marL="0" rtl="0" algn="l">
              <a:lnSpc>
                <a:spcPct val="115000"/>
              </a:lnSpc>
              <a:spcBef>
                <a:spcPts val="0"/>
              </a:spcBef>
              <a:spcAft>
                <a:spcPts val="0"/>
              </a:spcAft>
              <a:buNone/>
            </a:pPr>
            <a:r>
              <a:t/>
            </a:r>
            <a:endParaRPr i="1">
              <a:solidFill>
                <a:schemeClr val="dk1"/>
              </a:solidFill>
            </a:endParaRPr>
          </a:p>
          <a:p>
            <a:pPr indent="0" lvl="0" marL="0" rtl="0" algn="l">
              <a:lnSpc>
                <a:spcPct val="115000"/>
              </a:lnSpc>
              <a:spcBef>
                <a:spcPts val="0"/>
              </a:spcBef>
              <a:spcAft>
                <a:spcPts val="0"/>
              </a:spcAft>
              <a:buNone/>
            </a:pPr>
            <a:r>
              <a:rPr b="1" i="1" lang="en">
                <a:solidFill>
                  <a:schemeClr val="dk1"/>
                </a:solidFill>
              </a:rPr>
              <a:t>Transition Statement: </a:t>
            </a:r>
            <a:r>
              <a:rPr lang="en">
                <a:solidFill>
                  <a:schemeClr val="dk1"/>
                </a:solidFill>
              </a:rPr>
              <a:t>Now, Edgar will discuss our Premium App, which is what we will continue to implement as we grow our startup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edcb14315_0_2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edcb14315_0_2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rgbClr val="1C4587"/>
                </a:solidFill>
              </a:rPr>
              <a:t>Premium App Version - Edgar - 1 minute</a:t>
            </a:r>
            <a:endParaRPr b="1">
              <a:solidFill>
                <a:srgbClr val="1C4587"/>
              </a:solidFill>
            </a:endParaRPr>
          </a:p>
          <a:p>
            <a:pPr indent="0" lvl="0" marL="0" rtl="0" algn="l">
              <a:lnSpc>
                <a:spcPct val="115000"/>
              </a:lnSpc>
              <a:spcBef>
                <a:spcPts val="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As Samual stated, due to the early stages of our startup, our current market is tailored to CA residents, and just like any other startups, we ran into some limitations, such as not having enough data points for all the cities in California, i.e. tax rates, cap rates for rental properties, and other factors that we will be considering. So what we did is, we chose 10 cities for now, which include 5 metropolitan cities, and 5 tropical cities. Our goal is to have a Free Version that will showcase everything that Samual just went over, but also a Premium Version, where we can take those limitations and turn them into our competitive advantage going forward. So here’s how: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Access to the Real Estate Marketplace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Allows users to connect with virtual Real Estate agents, who have access to buyers, sellers, and renters in the community. </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These agents will guarantee that our users have either a buyer or a renter for their home if they do business with us. If there’s no one on the other side of the transaction, then there’s no deal. This will allow us to build trust with our customers. </a:t>
            </a:r>
            <a:endParaRPr>
              <a:solidFill>
                <a:schemeClr val="dk1"/>
              </a:solidFill>
            </a:endParaRPr>
          </a:p>
          <a:p>
            <a:pPr indent="0" lvl="0" marL="1371600" rtl="0" algn="l">
              <a:lnSpc>
                <a:spcPct val="115000"/>
              </a:lnSpc>
              <a:spcBef>
                <a:spcPts val="0"/>
              </a:spcBef>
              <a:spcAft>
                <a:spcPts val="0"/>
              </a:spcAft>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Cash Flow Predictor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Specific to individual Homes - Allowing users to take in actual taxes, insurance, and other costs to find out exact operating income, instead of city averages. Because they will be connected with our agents, they’ll know this in advance before closing the deal.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b="1" lang="en"/>
              <a:t>Transition Statement</a:t>
            </a:r>
            <a:r>
              <a:rPr lang="en"/>
              <a:t> - Okay, so enough talking for me, let’s turn our focus to the visual learners in the class. </a:t>
            </a:r>
            <a:r>
              <a:rPr lang="en"/>
              <a:t>Samual</a:t>
            </a:r>
            <a:r>
              <a:rPr lang="en"/>
              <a:t>, take it away.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bedcb14315_0_2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bedcb14315_0_2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Samuel - 30 secs</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Transition to Aruna</a:t>
            </a:r>
            <a:endParaRPr b="1"/>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bedcb14315_0_2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bedcb14315_0_2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Aruna</a:t>
            </a:r>
            <a:r>
              <a:rPr b="1" lang="en"/>
              <a:t> - 30 secs</a:t>
            </a:r>
            <a:endParaRPr b="1"/>
          </a:p>
          <a:p>
            <a:pPr indent="0" lvl="0" marL="0" rtl="0" algn="just">
              <a:lnSpc>
                <a:spcPct val="115000"/>
              </a:lnSpc>
              <a:spcBef>
                <a:spcPts val="1200"/>
              </a:spcBef>
              <a:spcAft>
                <a:spcPts val="0"/>
              </a:spcAft>
              <a:buNone/>
            </a:pPr>
            <a:r>
              <a:rPr lang="en">
                <a:solidFill>
                  <a:srgbClr val="2A3990"/>
                </a:solidFill>
                <a:latin typeface="Times New Roman"/>
                <a:ea typeface="Times New Roman"/>
                <a:cs typeface="Times New Roman"/>
                <a:sym typeface="Times New Roman"/>
              </a:rPr>
              <a:t>During our analyzation we focused on most critical factors which affects the demand and supply and hence housing market prices.</a:t>
            </a:r>
            <a:endParaRPr>
              <a:solidFill>
                <a:srgbClr val="2A3990"/>
              </a:solidFill>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Well as my team said that we tested this on protype and hence with  less data this is what our heat map looks like. So speaking of factor, this heat map shows that</a:t>
            </a:r>
            <a:endParaRPr>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Bakersfield - large population, but cheap prices = if you want to rent it out, you won’t make as much profit</a:t>
            </a:r>
            <a:endParaRPr b="1"/>
          </a:p>
          <a:p>
            <a:pPr indent="0" lvl="0" marL="0" rtl="0" algn="l">
              <a:spcBef>
                <a:spcPts val="0"/>
              </a:spcBef>
              <a:spcAft>
                <a:spcPts val="0"/>
              </a:spcAft>
              <a:buNone/>
            </a:pPr>
            <a:r>
              <a:rPr b="1" lang="en"/>
              <a:t>Costa Mesa - smaller city but more dense, prices are higher = more profit</a:t>
            </a:r>
            <a:endParaRPr b="1"/>
          </a:p>
          <a:p>
            <a:pPr indent="0" lvl="0" marL="0" rtl="0" algn="l">
              <a:spcBef>
                <a:spcPts val="0"/>
              </a:spcBef>
              <a:spcAft>
                <a:spcPts val="0"/>
              </a:spcAft>
              <a:buNone/>
            </a:pPr>
            <a:r>
              <a:rPr b="1" lang="en"/>
              <a:t>Talk about these are the parameters that we’re analyzing the scenes to make a recommendation</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Transition statement - similarly other factors</a:t>
            </a:r>
            <a:endParaRPr b="1"/>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bfcc5b6b80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bfcc5b6b80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Aruna - 30 secs</a:t>
            </a:r>
            <a:endParaRPr b="1"/>
          </a:p>
          <a:p>
            <a:pPr indent="-298450" lvl="0" marL="457200" rtl="0" algn="l">
              <a:spcBef>
                <a:spcPts val="0"/>
              </a:spcBef>
              <a:spcAft>
                <a:spcPts val="0"/>
              </a:spcAft>
              <a:buSzPts val="1100"/>
              <a:buAutoNum type="arabicPeriod"/>
            </a:pPr>
            <a:r>
              <a:rPr b="1" lang="en"/>
              <a:t>Low covid cases but so high housing price</a:t>
            </a:r>
            <a:endParaRPr b="1"/>
          </a:p>
          <a:p>
            <a:pPr indent="-298450" lvl="0" marL="457200" rtl="0" algn="l">
              <a:spcBef>
                <a:spcPts val="0"/>
              </a:spcBef>
              <a:spcAft>
                <a:spcPts val="0"/>
              </a:spcAft>
              <a:buSzPts val="1100"/>
              <a:buAutoNum type="arabicPeriod"/>
            </a:pPr>
            <a:r>
              <a:rPr b="1" lang="en"/>
              <a:t>LA - 235,312 employees from top 100 companies, employment</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Transition statement - </a:t>
            </a:r>
            <a:r>
              <a:rPr b="1" lang="en"/>
              <a:t>speaking</a:t>
            </a:r>
            <a:r>
              <a:rPr b="1" lang="en"/>
              <a:t> of cities, now I will handover to Mathew who will talk about overall California population statistics which has affected real estate market</a:t>
            </a:r>
            <a:endParaRPr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0"/>
              </a:spcBef>
              <a:spcAft>
                <a:spcPts val="0"/>
              </a:spcAft>
              <a:buClr>
                <a:schemeClr val="lt1"/>
              </a:buClr>
              <a:buSzPts val="1400"/>
              <a:buChar char="○"/>
              <a:defRPr>
                <a:solidFill>
                  <a:schemeClr val="lt1"/>
                </a:solidFill>
              </a:defRPr>
            </a:lvl2pPr>
            <a:lvl3pPr indent="-317500" lvl="2" marL="1371600" rtl="0" algn="ctr">
              <a:spcBef>
                <a:spcPts val="0"/>
              </a:spcBef>
              <a:spcAft>
                <a:spcPts val="0"/>
              </a:spcAft>
              <a:buClr>
                <a:schemeClr val="lt1"/>
              </a:buClr>
              <a:buSzPts val="1400"/>
              <a:buChar char="■"/>
              <a:defRPr>
                <a:solidFill>
                  <a:schemeClr val="lt1"/>
                </a:solidFill>
              </a:defRPr>
            </a:lvl3pPr>
            <a:lvl4pPr indent="-317500" lvl="3" marL="1828800" rtl="0" algn="ctr">
              <a:spcBef>
                <a:spcPts val="0"/>
              </a:spcBef>
              <a:spcAft>
                <a:spcPts val="0"/>
              </a:spcAft>
              <a:buClr>
                <a:schemeClr val="lt1"/>
              </a:buClr>
              <a:buSzPts val="1400"/>
              <a:buChar char="●"/>
              <a:defRPr>
                <a:solidFill>
                  <a:schemeClr val="lt1"/>
                </a:solidFill>
              </a:defRPr>
            </a:lvl4pPr>
            <a:lvl5pPr indent="-317500" lvl="4" marL="2286000" rtl="0" algn="ctr">
              <a:spcBef>
                <a:spcPts val="0"/>
              </a:spcBef>
              <a:spcAft>
                <a:spcPts val="0"/>
              </a:spcAft>
              <a:buClr>
                <a:schemeClr val="lt1"/>
              </a:buClr>
              <a:buSzPts val="1400"/>
              <a:buChar char="○"/>
              <a:defRPr>
                <a:solidFill>
                  <a:schemeClr val="lt1"/>
                </a:solidFill>
              </a:defRPr>
            </a:lvl5pPr>
            <a:lvl6pPr indent="-317500" lvl="5" marL="2743200" rtl="0" algn="ctr">
              <a:spcBef>
                <a:spcPts val="0"/>
              </a:spcBef>
              <a:spcAft>
                <a:spcPts val="0"/>
              </a:spcAft>
              <a:buClr>
                <a:schemeClr val="lt1"/>
              </a:buClr>
              <a:buSzPts val="1400"/>
              <a:buChar char="■"/>
              <a:defRPr>
                <a:solidFill>
                  <a:schemeClr val="lt1"/>
                </a:solidFill>
              </a:defRPr>
            </a:lvl6pPr>
            <a:lvl7pPr indent="-317500" lvl="6" marL="3200400" rtl="0" algn="ctr">
              <a:spcBef>
                <a:spcPts val="0"/>
              </a:spcBef>
              <a:spcAft>
                <a:spcPts val="0"/>
              </a:spcAft>
              <a:buClr>
                <a:schemeClr val="lt1"/>
              </a:buClr>
              <a:buSzPts val="1400"/>
              <a:buChar char="●"/>
              <a:defRPr>
                <a:solidFill>
                  <a:schemeClr val="lt1"/>
                </a:solidFill>
              </a:defRPr>
            </a:lvl7pPr>
            <a:lvl8pPr indent="-317500" lvl="7" marL="3657600" rtl="0" algn="ctr">
              <a:spcBef>
                <a:spcPts val="0"/>
              </a:spcBef>
              <a:spcAft>
                <a:spcPts val="0"/>
              </a:spcAft>
              <a:buClr>
                <a:schemeClr val="lt1"/>
              </a:buClr>
              <a:buSzPts val="1400"/>
              <a:buChar char="○"/>
              <a:defRPr>
                <a:solidFill>
                  <a:schemeClr val="lt1"/>
                </a:solidFill>
              </a:defRPr>
            </a:lvl8pPr>
            <a:lvl9pPr indent="-317500" lvl="8" marL="4114800" rtl="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1"/>
                </a:solidFill>
                <a:latin typeface="Roboto"/>
                <a:ea typeface="Roboto"/>
                <a:cs typeface="Roboto"/>
                <a:sym typeface="Roboto"/>
              </a:defRPr>
            </a:lvl1pPr>
            <a:lvl2pPr lvl="1" rtl="0" algn="r">
              <a:buNone/>
              <a:defRPr sz="1000">
                <a:solidFill>
                  <a:schemeClr val="lt1"/>
                </a:solidFill>
                <a:latin typeface="Roboto"/>
                <a:ea typeface="Roboto"/>
                <a:cs typeface="Roboto"/>
                <a:sym typeface="Roboto"/>
              </a:defRPr>
            </a:lvl2pPr>
            <a:lvl3pPr lvl="2" rtl="0" algn="r">
              <a:buNone/>
              <a:defRPr sz="1000">
                <a:solidFill>
                  <a:schemeClr val="lt1"/>
                </a:solidFill>
                <a:latin typeface="Roboto"/>
                <a:ea typeface="Roboto"/>
                <a:cs typeface="Roboto"/>
                <a:sym typeface="Roboto"/>
              </a:defRPr>
            </a:lvl3pPr>
            <a:lvl4pPr lvl="3" rtl="0" algn="r">
              <a:buNone/>
              <a:defRPr sz="1000">
                <a:solidFill>
                  <a:schemeClr val="lt1"/>
                </a:solidFill>
                <a:latin typeface="Roboto"/>
                <a:ea typeface="Roboto"/>
                <a:cs typeface="Roboto"/>
                <a:sym typeface="Roboto"/>
              </a:defRPr>
            </a:lvl4pPr>
            <a:lvl5pPr lvl="4" rtl="0" algn="r">
              <a:buNone/>
              <a:defRPr sz="1000">
                <a:solidFill>
                  <a:schemeClr val="lt1"/>
                </a:solidFill>
                <a:latin typeface="Roboto"/>
                <a:ea typeface="Roboto"/>
                <a:cs typeface="Roboto"/>
                <a:sym typeface="Roboto"/>
              </a:defRPr>
            </a:lvl5pPr>
            <a:lvl6pPr lvl="5" rtl="0" algn="r">
              <a:buNone/>
              <a:defRPr sz="1000">
                <a:solidFill>
                  <a:schemeClr val="lt1"/>
                </a:solidFill>
                <a:latin typeface="Roboto"/>
                <a:ea typeface="Roboto"/>
                <a:cs typeface="Roboto"/>
                <a:sym typeface="Roboto"/>
              </a:defRPr>
            </a:lvl6pPr>
            <a:lvl7pPr lvl="6" rtl="0" algn="r">
              <a:buNone/>
              <a:defRPr sz="1000">
                <a:solidFill>
                  <a:schemeClr val="lt1"/>
                </a:solidFill>
                <a:latin typeface="Roboto"/>
                <a:ea typeface="Roboto"/>
                <a:cs typeface="Roboto"/>
                <a:sym typeface="Roboto"/>
              </a:defRPr>
            </a:lvl7pPr>
            <a:lvl8pPr lvl="7" rtl="0" algn="r">
              <a:buNone/>
              <a:defRPr sz="1000">
                <a:solidFill>
                  <a:schemeClr val="lt1"/>
                </a:solidFill>
                <a:latin typeface="Roboto"/>
                <a:ea typeface="Roboto"/>
                <a:cs typeface="Roboto"/>
                <a:sym typeface="Roboto"/>
              </a:defRPr>
            </a:lvl8pPr>
            <a:lvl9pPr lvl="8" rtl="0"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hyperlink" Target="http://www.youtube.com/watch?v=wt_MLLVcxoc" TargetMode="Externa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84" name="Shape 84"/>
        <p:cNvGrpSpPr/>
        <p:nvPr/>
      </p:nvGrpSpPr>
      <p:grpSpPr>
        <a:xfrm>
          <a:off x="0" y="0"/>
          <a:ext cx="0" cy="0"/>
          <a:chOff x="0" y="0"/>
          <a:chExt cx="0" cy="0"/>
        </a:xfrm>
      </p:grpSpPr>
      <p:pic>
        <p:nvPicPr>
          <p:cNvPr descr="Hilarious Kobe system commercial&#10;follow me on twitter &#10;https://twitter.com/#!/ericali94" id="85" name="Google Shape;85;p13" title="Kobe System Commercial (Kanye West WTF does that mean Kobe Bryant)">
            <a:hlinkClick r:id="rId3"/>
          </p:cNvPr>
          <p:cNvPicPr preferRelativeResize="0"/>
          <p:nvPr/>
        </p:nvPicPr>
        <p:blipFill>
          <a:blip r:embed="rId4">
            <a:alphaModFix/>
          </a:blip>
          <a:stretch>
            <a:fillRect/>
          </a:stretch>
        </p:blipFill>
        <p:spPr>
          <a:xfrm>
            <a:off x="1260512" y="777225"/>
            <a:ext cx="6622975" cy="3975175"/>
          </a:xfrm>
          <a:prstGeom prst="rect">
            <a:avLst/>
          </a:prstGeom>
          <a:noFill/>
          <a:ln>
            <a:noFill/>
          </a:ln>
        </p:spPr>
      </p:pic>
      <p:sp>
        <p:nvSpPr>
          <p:cNvPr id="86" name="Google Shape;86;p13"/>
          <p:cNvSpPr txBox="1"/>
          <p:nvPr/>
        </p:nvSpPr>
        <p:spPr>
          <a:xfrm>
            <a:off x="2932925" y="377025"/>
            <a:ext cx="367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FFFFFF"/>
                </a:solidFill>
                <a:latin typeface="Roboto"/>
                <a:ea typeface="Roboto"/>
                <a:cs typeface="Roboto"/>
                <a:sym typeface="Roboto"/>
              </a:rPr>
              <a:t>“A different animal, same beast.” </a:t>
            </a:r>
            <a:endParaRPr b="1">
              <a:solidFill>
                <a:srgbClr val="FFFFFF"/>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1000"/>
                                        <p:tgtEl>
                                          <p:spTgt spid="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2"/>
          <p:cNvPicPr preferRelativeResize="0"/>
          <p:nvPr/>
        </p:nvPicPr>
        <p:blipFill>
          <a:blip r:embed="rId3">
            <a:alphaModFix/>
          </a:blip>
          <a:stretch>
            <a:fillRect/>
          </a:stretch>
        </p:blipFill>
        <p:spPr>
          <a:xfrm>
            <a:off x="1905275" y="185450"/>
            <a:ext cx="5333450" cy="2064825"/>
          </a:xfrm>
          <a:prstGeom prst="rect">
            <a:avLst/>
          </a:prstGeom>
          <a:noFill/>
          <a:ln>
            <a:noFill/>
          </a:ln>
        </p:spPr>
      </p:pic>
      <p:pic>
        <p:nvPicPr>
          <p:cNvPr id="146" name="Google Shape;146;p22"/>
          <p:cNvPicPr preferRelativeResize="0"/>
          <p:nvPr/>
        </p:nvPicPr>
        <p:blipFill>
          <a:blip r:embed="rId4">
            <a:alphaModFix/>
          </a:blip>
          <a:stretch>
            <a:fillRect/>
          </a:stretch>
        </p:blipFill>
        <p:spPr>
          <a:xfrm>
            <a:off x="631175" y="2563425"/>
            <a:ext cx="7909999" cy="2427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Prototype Demo - Lifestyle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Prototype Demo - Financial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 name="Shape 160"/>
        <p:cNvGrpSpPr/>
        <p:nvPr/>
      </p:nvGrpSpPr>
      <p:grpSpPr>
        <a:xfrm>
          <a:off x="0" y="0"/>
          <a:ext cx="0" cy="0"/>
          <a:chOff x="0" y="0"/>
          <a:chExt cx="0" cy="0"/>
        </a:xfrm>
      </p:grpSpPr>
      <p:sp>
        <p:nvSpPr>
          <p:cNvPr id="161" name="Google Shape;161;p25"/>
          <p:cNvSpPr txBox="1"/>
          <p:nvPr/>
        </p:nvSpPr>
        <p:spPr>
          <a:xfrm>
            <a:off x="2675725" y="4450300"/>
            <a:ext cx="49077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700">
                <a:solidFill>
                  <a:srgbClr val="FFFFFF"/>
                </a:solidFill>
                <a:latin typeface="Roboto"/>
                <a:ea typeface="Roboto"/>
                <a:cs typeface="Roboto"/>
                <a:sym typeface="Roboto"/>
              </a:rPr>
              <a:t>FUND OUR PROPTECH</a:t>
            </a:r>
            <a:endParaRPr b="1" sz="2700">
              <a:solidFill>
                <a:srgbClr val="FFFFFF"/>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90" name="Shape 90"/>
        <p:cNvGrpSpPr/>
        <p:nvPr/>
      </p:nvGrpSpPr>
      <p:grpSpPr>
        <a:xfrm>
          <a:off x="0" y="0"/>
          <a:ext cx="0" cy="0"/>
          <a:chOff x="0" y="0"/>
          <a:chExt cx="0" cy="0"/>
        </a:xfrm>
      </p:grpSpPr>
      <p:sp>
        <p:nvSpPr>
          <p:cNvPr id="91" name="Google Shape;91;p14"/>
          <p:cNvSpPr txBox="1"/>
          <p:nvPr>
            <p:ph type="ctrTitle"/>
          </p:nvPr>
        </p:nvSpPr>
        <p:spPr>
          <a:xfrm>
            <a:off x="457200" y="3510050"/>
            <a:ext cx="4255500" cy="120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1660">
                <a:solidFill>
                  <a:srgbClr val="434343"/>
                </a:solidFill>
              </a:rPr>
              <a:t>Samual Prutton</a:t>
            </a:r>
            <a:endParaRPr sz="1660">
              <a:solidFill>
                <a:srgbClr val="434343"/>
              </a:solidFill>
            </a:endParaRPr>
          </a:p>
          <a:p>
            <a:pPr indent="0" lvl="0" marL="0" rtl="0" algn="l">
              <a:spcBef>
                <a:spcPts val="0"/>
              </a:spcBef>
              <a:spcAft>
                <a:spcPts val="0"/>
              </a:spcAft>
              <a:buSzPts val="990"/>
              <a:buNone/>
            </a:pPr>
            <a:r>
              <a:rPr lang="en" sz="1660">
                <a:solidFill>
                  <a:srgbClr val="434343"/>
                </a:solidFill>
              </a:rPr>
              <a:t>Aruna Bisht</a:t>
            </a:r>
            <a:endParaRPr sz="1660">
              <a:solidFill>
                <a:srgbClr val="434343"/>
              </a:solidFill>
            </a:endParaRPr>
          </a:p>
          <a:p>
            <a:pPr indent="0" lvl="0" marL="0" rtl="0" algn="l">
              <a:spcBef>
                <a:spcPts val="0"/>
              </a:spcBef>
              <a:spcAft>
                <a:spcPts val="0"/>
              </a:spcAft>
              <a:buSzPts val="990"/>
              <a:buNone/>
            </a:pPr>
            <a:r>
              <a:rPr lang="en" sz="1660">
                <a:solidFill>
                  <a:srgbClr val="434343"/>
                </a:solidFill>
              </a:rPr>
              <a:t>Matheus Araujo</a:t>
            </a:r>
            <a:endParaRPr sz="1660">
              <a:solidFill>
                <a:srgbClr val="434343"/>
              </a:solidFill>
            </a:endParaRPr>
          </a:p>
          <a:p>
            <a:pPr indent="0" lvl="0" marL="0" rtl="0" algn="l">
              <a:spcBef>
                <a:spcPts val="0"/>
              </a:spcBef>
              <a:spcAft>
                <a:spcPts val="0"/>
              </a:spcAft>
              <a:buSzPts val="990"/>
              <a:buNone/>
            </a:pPr>
            <a:r>
              <a:rPr lang="en" sz="1660">
                <a:solidFill>
                  <a:srgbClr val="434343"/>
                </a:solidFill>
              </a:rPr>
              <a:t>Edgar Coronado</a:t>
            </a:r>
            <a:endParaRPr sz="1660">
              <a:solidFill>
                <a:srgbClr val="434343"/>
              </a:solidFill>
            </a:endParaRPr>
          </a:p>
        </p:txBody>
      </p:sp>
      <p:sp>
        <p:nvSpPr>
          <p:cNvPr id="92" name="Google Shape;92;p14"/>
          <p:cNvSpPr txBox="1"/>
          <p:nvPr>
            <p:ph idx="1" type="subTitle"/>
          </p:nvPr>
        </p:nvSpPr>
        <p:spPr>
          <a:xfrm>
            <a:off x="457200" y="2590825"/>
            <a:ext cx="4366200" cy="5580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b="1" lang="en">
                <a:solidFill>
                  <a:srgbClr val="434343"/>
                </a:solidFill>
              </a:rPr>
              <a:t>STEADY ANALYZING MARKET ENVIRONMENTS</a:t>
            </a:r>
            <a:endParaRPr b="1">
              <a:solidFill>
                <a:srgbClr val="434343"/>
              </a:solidFill>
            </a:endParaRPr>
          </a:p>
          <a:p>
            <a:pPr indent="0" lvl="0" marL="0" rtl="0" algn="l">
              <a:spcBef>
                <a:spcPts val="0"/>
              </a:spcBef>
              <a:spcAft>
                <a:spcPts val="0"/>
              </a:spcAft>
              <a:buNone/>
            </a:pPr>
            <a:r>
              <a:t/>
            </a:r>
            <a:endParaRPr b="1"/>
          </a:p>
        </p:txBody>
      </p:sp>
      <p:pic>
        <p:nvPicPr>
          <p:cNvPr id="93" name="Google Shape;93;p14"/>
          <p:cNvPicPr preferRelativeResize="0"/>
          <p:nvPr/>
        </p:nvPicPr>
        <p:blipFill>
          <a:blip r:embed="rId3">
            <a:alphaModFix/>
          </a:blip>
          <a:stretch>
            <a:fillRect/>
          </a:stretch>
        </p:blipFill>
        <p:spPr>
          <a:xfrm>
            <a:off x="1408500" y="233826"/>
            <a:ext cx="2203650" cy="2252900"/>
          </a:xfrm>
          <a:prstGeom prst="rect">
            <a:avLst/>
          </a:prstGeom>
          <a:noFill/>
          <a:ln>
            <a:noFill/>
          </a:ln>
        </p:spPr>
      </p:pic>
      <p:pic>
        <p:nvPicPr>
          <p:cNvPr id="94" name="Google Shape;94;p14"/>
          <p:cNvPicPr preferRelativeResize="0"/>
          <p:nvPr/>
        </p:nvPicPr>
        <p:blipFill>
          <a:blip r:embed="rId4">
            <a:alphaModFix/>
          </a:blip>
          <a:stretch>
            <a:fillRect/>
          </a:stretch>
        </p:blipFill>
        <p:spPr>
          <a:xfrm>
            <a:off x="4991550" y="2069100"/>
            <a:ext cx="3934850" cy="2645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15"/>
          <p:cNvSpPr txBox="1"/>
          <p:nvPr/>
        </p:nvSpPr>
        <p:spPr>
          <a:xfrm>
            <a:off x="1285900" y="328950"/>
            <a:ext cx="3932400" cy="4617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t/>
            </a:r>
            <a:endParaRPr b="1" sz="2600">
              <a:solidFill>
                <a:srgbClr val="FFFFFF"/>
              </a:solidFill>
              <a:latin typeface="Roboto"/>
              <a:ea typeface="Roboto"/>
              <a:cs typeface="Roboto"/>
              <a:sym typeface="Roboto"/>
            </a:endParaRPr>
          </a:p>
          <a:p>
            <a:pPr indent="0" lvl="0" marL="0" rtl="0" algn="l">
              <a:spcBef>
                <a:spcPts val="0"/>
              </a:spcBef>
              <a:spcAft>
                <a:spcPts val="0"/>
              </a:spcAft>
              <a:buNone/>
            </a:pPr>
            <a:r>
              <a:rPr b="1" lang="en" sz="12051">
                <a:solidFill>
                  <a:srgbClr val="FFFFFF"/>
                </a:solidFill>
                <a:latin typeface="Roboto"/>
                <a:ea typeface="Roboto"/>
                <a:cs typeface="Roboto"/>
                <a:sym typeface="Roboto"/>
              </a:rPr>
              <a:t>VISION</a:t>
            </a:r>
            <a:endParaRPr b="1" sz="12851">
              <a:solidFill>
                <a:srgbClr val="FFFFFF"/>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Process</a:t>
            </a:r>
            <a:endParaRPr/>
          </a:p>
        </p:txBody>
      </p:sp>
      <p:sp>
        <p:nvSpPr>
          <p:cNvPr id="105" name="Google Shape;105;p16"/>
          <p:cNvSpPr txBox="1"/>
          <p:nvPr>
            <p:ph idx="1" type="body"/>
          </p:nvPr>
        </p:nvSpPr>
        <p:spPr>
          <a:xfrm>
            <a:off x="311700" y="1229975"/>
            <a:ext cx="3999900" cy="3213000"/>
          </a:xfrm>
          <a:prstGeom prst="rect">
            <a:avLst/>
          </a:prstGeom>
        </p:spPr>
        <p:txBody>
          <a:bodyPr anchorCtr="0" anchor="t" bIns="91425" lIns="91425" spcFirstLastPara="1" rIns="91425" wrap="square" tIns="91425">
            <a:normAutofit lnSpcReduction="20000"/>
          </a:bodyPr>
          <a:lstStyle/>
          <a:p>
            <a:pPr indent="0" lvl="0" marL="0" rtl="0" algn="l">
              <a:lnSpc>
                <a:spcPct val="95000"/>
              </a:lnSpc>
              <a:spcBef>
                <a:spcPts val="0"/>
              </a:spcBef>
              <a:spcAft>
                <a:spcPts val="0"/>
              </a:spcAft>
              <a:buSzPts val="1018"/>
              <a:buNone/>
            </a:pPr>
            <a:r>
              <a:rPr b="1" lang="en" sz="1700">
                <a:solidFill>
                  <a:srgbClr val="000000"/>
                </a:solidFill>
                <a:latin typeface="Arial"/>
                <a:ea typeface="Arial"/>
                <a:cs typeface="Arial"/>
                <a:sym typeface="Arial"/>
              </a:rPr>
              <a:t>Technologies Used:</a:t>
            </a:r>
            <a:endParaRPr b="1" sz="1700">
              <a:solidFill>
                <a:srgbClr val="000000"/>
              </a:solidFill>
              <a:latin typeface="Arial"/>
              <a:ea typeface="Arial"/>
              <a:cs typeface="Arial"/>
              <a:sym typeface="Arial"/>
            </a:endParaRPr>
          </a:p>
          <a:p>
            <a:pPr indent="0" lvl="0" marL="0" rtl="0" algn="l">
              <a:lnSpc>
                <a:spcPct val="95000"/>
              </a:lnSpc>
              <a:spcBef>
                <a:spcPts val="0"/>
              </a:spcBef>
              <a:spcAft>
                <a:spcPts val="0"/>
              </a:spcAft>
              <a:buSzPts val="1018"/>
              <a:buNone/>
            </a:pPr>
            <a:r>
              <a:t/>
            </a:r>
            <a:endParaRPr b="1"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Python</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Pandas</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Jupyter Notebook</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Matplotlib</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NumPy</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Pyviz</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HvPlot</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HTML, CSS &amp; Javascript</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AWS </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The MapBox API</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GitHub</a:t>
            </a:r>
            <a:endParaRPr sz="1700">
              <a:solidFill>
                <a:srgbClr val="000000"/>
              </a:solidFill>
              <a:latin typeface="Arial"/>
              <a:ea typeface="Arial"/>
              <a:cs typeface="Arial"/>
              <a:sym typeface="Arial"/>
            </a:endParaRPr>
          </a:p>
          <a:p>
            <a:pPr indent="-336550" lvl="0" marL="457200" rtl="0" algn="l">
              <a:lnSpc>
                <a:spcPct val="95000"/>
              </a:lnSpc>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VS Code</a:t>
            </a:r>
            <a:endParaRPr sz="1700">
              <a:solidFill>
                <a:srgbClr val="000000"/>
              </a:solidFill>
              <a:latin typeface="Arial"/>
              <a:ea typeface="Arial"/>
              <a:cs typeface="Arial"/>
              <a:sym typeface="Arial"/>
            </a:endParaRPr>
          </a:p>
        </p:txBody>
      </p:sp>
      <p:pic>
        <p:nvPicPr>
          <p:cNvPr id="106" name="Google Shape;106;p16"/>
          <p:cNvPicPr preferRelativeResize="0"/>
          <p:nvPr/>
        </p:nvPicPr>
        <p:blipFill>
          <a:blip r:embed="rId3">
            <a:alphaModFix/>
          </a:blip>
          <a:stretch>
            <a:fillRect/>
          </a:stretch>
        </p:blipFill>
        <p:spPr>
          <a:xfrm>
            <a:off x="7961650" y="0"/>
            <a:ext cx="1182351" cy="523275"/>
          </a:xfrm>
          <a:prstGeom prst="rect">
            <a:avLst/>
          </a:prstGeom>
          <a:noFill/>
          <a:ln>
            <a:noFill/>
          </a:ln>
        </p:spPr>
      </p:pic>
      <p:sp>
        <p:nvSpPr>
          <p:cNvPr id="107" name="Google Shape;107;p16"/>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700">
                <a:latin typeface="Arial"/>
                <a:ea typeface="Arial"/>
                <a:cs typeface="Arial"/>
                <a:sym typeface="Arial"/>
              </a:rPr>
              <a:t>Data Sources:</a:t>
            </a:r>
            <a:endParaRPr b="1" sz="1700">
              <a:latin typeface="Arial"/>
              <a:ea typeface="Arial"/>
              <a:cs typeface="Arial"/>
              <a:sym typeface="Arial"/>
            </a:endParaRPr>
          </a:p>
          <a:p>
            <a:pPr indent="-336550" lvl="0" marL="457200" rtl="0" algn="l">
              <a:spcBef>
                <a:spcPts val="1200"/>
              </a:spcBef>
              <a:spcAft>
                <a:spcPts val="0"/>
              </a:spcAft>
              <a:buSzPts val="1700"/>
              <a:buFont typeface="Arial"/>
              <a:buChar char="●"/>
            </a:pPr>
            <a:r>
              <a:rPr lang="en" sz="1700">
                <a:latin typeface="Arial"/>
                <a:ea typeface="Arial"/>
                <a:cs typeface="Arial"/>
                <a:sym typeface="Arial"/>
              </a:rPr>
              <a:t>Realtor API</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US Census Bureau API</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California API</a:t>
            </a:r>
            <a:endParaRPr sz="1700">
              <a:latin typeface="Arial"/>
              <a:ea typeface="Arial"/>
              <a:cs typeface="Arial"/>
              <a:sym typeface="Arial"/>
            </a:endParaRPr>
          </a:p>
          <a:p>
            <a:pPr indent="0" lvl="0" marL="0" rtl="0" algn="l">
              <a:spcBef>
                <a:spcPts val="1200"/>
              </a:spcBef>
              <a:spcAft>
                <a:spcPts val="0"/>
              </a:spcAft>
              <a:buNone/>
            </a:pPr>
            <a:r>
              <a:t/>
            </a:r>
            <a:endParaRPr sz="1700">
              <a:latin typeface="Arial"/>
              <a:ea typeface="Arial"/>
              <a:cs typeface="Arial"/>
              <a:sym typeface="Arial"/>
            </a:endParaRPr>
          </a:p>
          <a:p>
            <a:pPr indent="0" lvl="0" marL="0" rtl="0" algn="l">
              <a:spcBef>
                <a:spcPts val="1200"/>
              </a:spcBef>
              <a:spcAft>
                <a:spcPts val="0"/>
              </a:spcAft>
              <a:buNone/>
            </a:pPr>
            <a:r>
              <a:rPr b="1" lang="en" sz="1700">
                <a:latin typeface="Arial"/>
                <a:ea typeface="Arial"/>
                <a:cs typeface="Arial"/>
                <a:sym typeface="Arial"/>
              </a:rPr>
              <a:t>New Python Library:</a:t>
            </a:r>
            <a:endParaRPr b="1" sz="1700">
              <a:latin typeface="Arial"/>
              <a:ea typeface="Arial"/>
              <a:cs typeface="Arial"/>
              <a:sym typeface="Arial"/>
            </a:endParaRPr>
          </a:p>
          <a:p>
            <a:pPr indent="-336550" lvl="0" marL="457200" rtl="0" algn="l">
              <a:spcBef>
                <a:spcPts val="1200"/>
              </a:spcBef>
              <a:spcAft>
                <a:spcPts val="0"/>
              </a:spcAft>
              <a:buSzPts val="1700"/>
              <a:buFont typeface="Arial"/>
              <a:buChar char="●"/>
            </a:pPr>
            <a:r>
              <a:rPr lang="en" sz="1700">
                <a:latin typeface="Arial"/>
                <a:ea typeface="Arial"/>
                <a:cs typeface="Arial"/>
                <a:sym typeface="Arial"/>
              </a:rPr>
              <a:t>Flask</a:t>
            </a:r>
            <a:endParaRPr sz="1700">
              <a:latin typeface="Arial"/>
              <a:ea typeface="Arial"/>
              <a:cs typeface="Arial"/>
              <a:sym typeface="Arial"/>
            </a:endParaRPr>
          </a:p>
        </p:txBody>
      </p:sp>
      <p:pic>
        <p:nvPicPr>
          <p:cNvPr id="108" name="Google Shape;108;p16"/>
          <p:cNvPicPr preferRelativeResize="0"/>
          <p:nvPr/>
        </p:nvPicPr>
        <p:blipFill>
          <a:blip r:embed="rId4">
            <a:alphaModFix/>
          </a:blip>
          <a:stretch>
            <a:fillRect/>
          </a:stretch>
        </p:blipFill>
        <p:spPr>
          <a:xfrm>
            <a:off x="7163475" y="3673925"/>
            <a:ext cx="1980525" cy="14695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7"/>
          <p:cNvPicPr preferRelativeResize="0"/>
          <p:nvPr/>
        </p:nvPicPr>
        <p:blipFill>
          <a:blip r:embed="rId3">
            <a:alphaModFix/>
          </a:blip>
          <a:stretch>
            <a:fillRect/>
          </a:stretch>
        </p:blipFill>
        <p:spPr>
          <a:xfrm>
            <a:off x="574725" y="1017788"/>
            <a:ext cx="5816549" cy="3580575"/>
          </a:xfrm>
          <a:prstGeom prst="rect">
            <a:avLst/>
          </a:prstGeom>
          <a:noFill/>
          <a:ln>
            <a:noFill/>
          </a:ln>
        </p:spPr>
      </p:pic>
      <p:sp>
        <p:nvSpPr>
          <p:cNvPr id="114" name="Google Shape;114;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457200" lvl="0" marL="2286000" rtl="0" algn="l">
              <a:spcBef>
                <a:spcPts val="0"/>
              </a:spcBef>
              <a:spcAft>
                <a:spcPts val="0"/>
              </a:spcAft>
              <a:buNone/>
            </a:pPr>
            <a:r>
              <a:rPr lang="en" sz="2700"/>
              <a:t>Free</a:t>
            </a:r>
            <a:r>
              <a:rPr lang="en" sz="2700"/>
              <a:t> App Version</a:t>
            </a:r>
            <a:endParaRPr b="1" sz="25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18"/>
          <p:cNvPicPr preferRelativeResize="0"/>
          <p:nvPr/>
        </p:nvPicPr>
        <p:blipFill>
          <a:blip r:embed="rId3">
            <a:alphaModFix/>
          </a:blip>
          <a:stretch>
            <a:fillRect/>
          </a:stretch>
        </p:blipFill>
        <p:spPr>
          <a:xfrm>
            <a:off x="0" y="0"/>
            <a:ext cx="9147723" cy="5143500"/>
          </a:xfrm>
          <a:prstGeom prst="rect">
            <a:avLst/>
          </a:prstGeom>
          <a:noFill/>
          <a:ln>
            <a:noFill/>
          </a:ln>
        </p:spPr>
      </p:pic>
      <p:sp>
        <p:nvSpPr>
          <p:cNvPr id="120" name="Google Shape;120;p18"/>
          <p:cNvSpPr txBox="1"/>
          <p:nvPr>
            <p:ph idx="4294967295" type="title"/>
          </p:nvPr>
        </p:nvSpPr>
        <p:spPr>
          <a:xfrm>
            <a:off x="3010125" y="3696900"/>
            <a:ext cx="3448500" cy="856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1250"/>
              <a:buNone/>
            </a:pPr>
            <a:r>
              <a:rPr b="1" lang="en" sz="2400">
                <a:solidFill>
                  <a:srgbClr val="FFFFFF"/>
                </a:solidFill>
              </a:rPr>
              <a:t> 							    </a:t>
            </a:r>
            <a:r>
              <a:rPr b="1" lang="en" sz="2622">
                <a:solidFill>
                  <a:srgbClr val="000000"/>
                </a:solidFill>
              </a:rPr>
              <a:t>Premium App Version</a:t>
            </a:r>
            <a:endParaRPr b="1" sz="2622">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Lifestyle Results</a:t>
            </a:r>
            <a:endParaRPr/>
          </a:p>
        </p:txBody>
      </p:sp>
      <p:pic>
        <p:nvPicPr>
          <p:cNvPr id="126" name="Google Shape;126;p19"/>
          <p:cNvPicPr preferRelativeResize="0"/>
          <p:nvPr/>
        </p:nvPicPr>
        <p:blipFill>
          <a:blip r:embed="rId3">
            <a:alphaModFix/>
          </a:blip>
          <a:stretch>
            <a:fillRect/>
          </a:stretch>
        </p:blipFill>
        <p:spPr>
          <a:xfrm>
            <a:off x="152400" y="1135674"/>
            <a:ext cx="8839197" cy="122870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120825" y="138075"/>
            <a:ext cx="9023100" cy="730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000">
                <a:latin typeface="Times New Roman"/>
                <a:ea typeface="Times New Roman"/>
                <a:cs typeface="Times New Roman"/>
                <a:sym typeface="Times New Roman"/>
              </a:rPr>
              <a:t>Housing Prices &amp; Population Correlation</a:t>
            </a:r>
            <a:endParaRPr/>
          </a:p>
        </p:txBody>
      </p:sp>
      <p:sp>
        <p:nvSpPr>
          <p:cNvPr id="132" name="Google Shape;132;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3" name="Google Shape;133;p20"/>
          <p:cNvPicPr preferRelativeResize="0"/>
          <p:nvPr/>
        </p:nvPicPr>
        <p:blipFill>
          <a:blip r:embed="rId3">
            <a:alphaModFix/>
          </a:blip>
          <a:stretch>
            <a:fillRect/>
          </a:stretch>
        </p:blipFill>
        <p:spPr>
          <a:xfrm>
            <a:off x="311700" y="868875"/>
            <a:ext cx="8102875" cy="3672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title"/>
          </p:nvPr>
        </p:nvSpPr>
        <p:spPr>
          <a:xfrm>
            <a:off x="271050" y="129700"/>
            <a:ext cx="8601900" cy="607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000">
                <a:latin typeface="Times New Roman"/>
                <a:ea typeface="Times New Roman"/>
                <a:cs typeface="Times New Roman"/>
                <a:sym typeface="Times New Roman"/>
              </a:rPr>
              <a:t>Housing Prices</a:t>
            </a:r>
            <a:r>
              <a:rPr b="1" lang="en" sz="2000">
                <a:latin typeface="Times New Roman"/>
                <a:ea typeface="Times New Roman"/>
                <a:cs typeface="Times New Roman"/>
                <a:sym typeface="Times New Roman"/>
              </a:rPr>
              <a:t> &amp; Covid Correlation per Sq Ft. </a:t>
            </a:r>
            <a:endParaRPr b="1" sz="2000">
              <a:latin typeface="Times New Roman"/>
              <a:ea typeface="Times New Roman"/>
              <a:cs typeface="Times New Roman"/>
              <a:sym typeface="Times New Roman"/>
            </a:endParaRPr>
          </a:p>
        </p:txBody>
      </p:sp>
      <p:sp>
        <p:nvSpPr>
          <p:cNvPr id="139" name="Google Shape;139;p2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0" name="Google Shape;140;p21"/>
          <p:cNvPicPr preferRelativeResize="0"/>
          <p:nvPr/>
        </p:nvPicPr>
        <p:blipFill>
          <a:blip r:embed="rId3">
            <a:alphaModFix/>
          </a:blip>
          <a:stretch>
            <a:fillRect/>
          </a:stretch>
        </p:blipFill>
        <p:spPr>
          <a:xfrm>
            <a:off x="311700" y="854925"/>
            <a:ext cx="8601901" cy="3854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